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258" r:id="rId4"/>
    <p:sldId id="259" r:id="rId5"/>
    <p:sldId id="291" r:id="rId6"/>
    <p:sldId id="292" r:id="rId7"/>
    <p:sldId id="293" r:id="rId8"/>
    <p:sldId id="284" r:id="rId9"/>
    <p:sldId id="260" r:id="rId10"/>
    <p:sldId id="261" r:id="rId11"/>
    <p:sldId id="262" r:id="rId12"/>
    <p:sldId id="285" r:id="rId13"/>
    <p:sldId id="263" r:id="rId14"/>
    <p:sldId id="264" r:id="rId15"/>
    <p:sldId id="265" r:id="rId16"/>
    <p:sldId id="286" r:id="rId17"/>
    <p:sldId id="266" r:id="rId18"/>
    <p:sldId id="267" r:id="rId19"/>
    <p:sldId id="268" r:id="rId20"/>
    <p:sldId id="287" r:id="rId21"/>
    <p:sldId id="269" r:id="rId22"/>
    <p:sldId id="270" r:id="rId23"/>
    <p:sldId id="288" r:id="rId24"/>
    <p:sldId id="271" r:id="rId25"/>
    <p:sldId id="272" r:id="rId26"/>
    <p:sldId id="290" r:id="rId27"/>
    <p:sldId id="296" r:id="rId28"/>
    <p:sldId id="294" r:id="rId29"/>
    <p:sldId id="295" r:id="rId30"/>
    <p:sldId id="297" r:id="rId31"/>
    <p:sldId id="302" r:id="rId32"/>
    <p:sldId id="298" r:id="rId33"/>
    <p:sldId id="299" r:id="rId34"/>
    <p:sldId id="300" r:id="rId35"/>
    <p:sldId id="289" r:id="rId36"/>
    <p:sldId id="314" r:id="rId37"/>
    <p:sldId id="305" r:id="rId38"/>
    <p:sldId id="306" r:id="rId39"/>
    <p:sldId id="273" r:id="rId40"/>
    <p:sldId id="274" r:id="rId41"/>
    <p:sldId id="275" r:id="rId42"/>
    <p:sldId id="307" r:id="rId43"/>
    <p:sldId id="308" r:id="rId44"/>
    <p:sldId id="276" r:id="rId45"/>
    <p:sldId id="304" r:id="rId46"/>
    <p:sldId id="277" r:id="rId47"/>
    <p:sldId id="316" r:id="rId48"/>
    <p:sldId id="278" r:id="rId49"/>
    <p:sldId id="315" r:id="rId50"/>
    <p:sldId id="279" r:id="rId51"/>
    <p:sldId id="317" r:id="rId52"/>
    <p:sldId id="318" r:id="rId53"/>
    <p:sldId id="319" r:id="rId54"/>
    <p:sldId id="303" r:id="rId55"/>
    <p:sldId id="280" r:id="rId56"/>
    <p:sldId id="281" r:id="rId57"/>
    <p:sldId id="282" r:id="rId58"/>
    <p:sldId id="366" r:id="rId59"/>
    <p:sldId id="367" r:id="rId60"/>
    <p:sldId id="368" r:id="rId61"/>
    <p:sldId id="369" r:id="rId62"/>
    <p:sldId id="309" r:id="rId63"/>
    <p:sldId id="283" r:id="rId64"/>
    <p:sldId id="310" r:id="rId65"/>
    <p:sldId id="311" r:id="rId66"/>
    <p:sldId id="312" r:id="rId67"/>
    <p:sldId id="313" r:id="rId68"/>
    <p:sldId id="320" r:id="rId69"/>
    <p:sldId id="321" r:id="rId70"/>
    <p:sldId id="322" r:id="rId71"/>
    <p:sldId id="330" r:id="rId72"/>
    <p:sldId id="333" r:id="rId73"/>
    <p:sldId id="332" r:id="rId74"/>
    <p:sldId id="334" r:id="rId75"/>
    <p:sldId id="335" r:id="rId76"/>
    <p:sldId id="336" r:id="rId77"/>
    <p:sldId id="337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59" r:id="rId86"/>
    <p:sldId id="331" r:id="rId87"/>
    <p:sldId id="340" r:id="rId88"/>
    <p:sldId id="338" r:id="rId89"/>
    <p:sldId id="339" r:id="rId90"/>
    <p:sldId id="341" r:id="rId91"/>
    <p:sldId id="342" r:id="rId92"/>
    <p:sldId id="343" r:id="rId93"/>
    <p:sldId id="345" r:id="rId94"/>
    <p:sldId id="347" r:id="rId95"/>
    <p:sldId id="346" r:id="rId96"/>
    <p:sldId id="348" r:id="rId97"/>
    <p:sldId id="360" r:id="rId98"/>
    <p:sldId id="349" r:id="rId99"/>
    <p:sldId id="350" r:id="rId100"/>
    <p:sldId id="351" r:id="rId101"/>
    <p:sldId id="352" r:id="rId102"/>
    <p:sldId id="353" r:id="rId103"/>
    <p:sldId id="361" r:id="rId104"/>
    <p:sldId id="354" r:id="rId105"/>
    <p:sldId id="355" r:id="rId106"/>
    <p:sldId id="356" r:id="rId107"/>
    <p:sldId id="357" r:id="rId108"/>
    <p:sldId id="358" r:id="rId109"/>
    <p:sldId id="362" r:id="rId110"/>
    <p:sldId id="363" r:id="rId111"/>
    <p:sldId id="364" r:id="rId112"/>
    <p:sldId id="365" r:id="rId113"/>
  </p:sldIdLst>
  <p:sldSz cx="13003213" cy="9756775"/>
  <p:notesSz cx="6858000" cy="9144000"/>
  <p:defaultTextStyle>
    <a:defPPr>
      <a:defRPr lang="en-US"/>
    </a:defPPr>
    <a:lvl1pPr marL="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995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991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986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9822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9776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9973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4968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9964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2600" y="-120"/>
      </p:cViewPr>
      <p:guideLst>
        <p:guide orient="horz" pos="3073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76ED7-A097-8440-B052-969C504207E1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830F7-11F7-7C47-96EE-E2581069B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30F7-11F7-7C47-96EE-E2581069BB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3030925"/>
            <a:ext cx="11052731" cy="2091383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482" y="5528839"/>
            <a:ext cx="9102249" cy="24933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1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2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7329" y="390724"/>
            <a:ext cx="2925723" cy="8324878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160" y="390724"/>
            <a:ext cx="8560449" cy="8324878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7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64" y="6269632"/>
            <a:ext cx="11052731" cy="1937804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64" y="4135338"/>
            <a:ext cx="11052731" cy="2134294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7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55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82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110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3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65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92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220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161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966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183982"/>
            <a:ext cx="5745344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161" y="3094162"/>
            <a:ext cx="5745344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452" y="2183982"/>
            <a:ext cx="5747601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452" y="3094162"/>
            <a:ext cx="5747601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6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2" y="388464"/>
            <a:ext cx="4277967" cy="165323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895" y="388465"/>
            <a:ext cx="7269157" cy="832713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162" y="2041696"/>
            <a:ext cx="4277967" cy="6673906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/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161" y="390723"/>
            <a:ext cx="11702892" cy="1626129"/>
          </a:xfrm>
          <a:prstGeom prst="rect">
            <a:avLst/>
          </a:prstGeom>
        </p:spPr>
        <p:txBody>
          <a:bodyPr vert="horz" lIns="130055" tIns="65028" rIns="130055" bIns="65028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276581"/>
            <a:ext cx="11702892" cy="643902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161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25DD2-3562-C340-9B37-9AF101EE5533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765" y="9043086"/>
            <a:ext cx="4117684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8969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0276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707" indent="-487707" algn="l" defTabSz="650276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98" indent="-406422" algn="l" defTabSz="650276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89" indent="-325138" algn="l" defTabSz="650276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964" indent="-325138" algn="l" defTabSz="6502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240" indent="-325138" algn="l" defTabSz="650276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onardo_da_Vinci_-_Annunciazione_-_Google_Art_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913"/>
            <a:ext cx="13003213" cy="58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b-clerck-e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770"/>
            <a:ext cx="13003213" cy="91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95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tograf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4387"/>
            <a:ext cx="13003213" cy="77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25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ve-Ad-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35" y="0"/>
            <a:ext cx="6500451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2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5193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LUZ E SOMBRA</a:t>
            </a: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Dicas brilhantes! (muito ruim)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609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uz_exemp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3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045"/>
            <a:ext cx="13026700" cy="48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8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YOUT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467"/>
            <a:ext cx="13003213" cy="90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29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CORES!</a:t>
            </a: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Esqueça tudo o que você sabe sobre elas...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189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gue-Suor-e-Foto-Teoria-das-co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509"/>
            <a:ext cx="13003213" cy="81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3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a_Li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74" y="0"/>
            <a:ext cx="6449162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rier-melt-ad-campaign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03213" cy="9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57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musmararchiv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701"/>
            <a:ext cx="13003213" cy="85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52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49089_or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03" y="-14093"/>
            <a:ext cx="9242713" cy="97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848705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René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Françóis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Ghislain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Magritte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2968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gritte-la-trahison-des-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6603"/>
            <a:ext cx="13003213" cy="8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5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0"/>
            <a:ext cx="7613840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4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321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Henri de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Toulose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-Lautrec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661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erson\Desktop\WORKSHOP_ARTE\HISTORIA DA ARTE\OLD_LAUTREC\po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97" y="0"/>
            <a:ext cx="623420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6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derson\Desktop\WORKSHOP_ARTE\HISTORIA DA ARTE\OLD_LAUTREC\Henri_de_Toulouse-Lautrec_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871" y="0"/>
            <a:ext cx="6643899" cy="97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6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OLD_LAUTREC\toulouse-lautr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101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0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8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Bauhaus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9072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BAUHAUS\Bauhaus_Dessa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975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1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wiki.ufba.br/twiki/pub/Enearte/FotosVideo/bauhau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01552" cy="97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lassconnection.s3.amazonaws.com/596/flashcards/3802596/png/unaataaaitled-141BFC1A7573BF29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278443"/>
            <a:ext cx="305752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uni-weimar.de/presse/_db_bilder/49441/large/BAUHAUS,%20Balland,%20Ludovic,%20VK,%20M.LICHTENWA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4864660"/>
            <a:ext cx="3290977" cy="46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6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Boris Vallejo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1932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.bp.blogspot.com/-ixF8hYREIx0/Ti67I_TGa_I/AAAAAAAAC3I/MIpMFLpTc-8/s1600/boris_vallejo_the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34" y="0"/>
            <a:ext cx="7591615" cy="975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64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osterwire.com/wp-content/uploads/barbarel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94" y="-600502"/>
            <a:ext cx="8553793" cy="126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2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302.photobucket.com/albums/nn111/thundercron/Conan/SavageSwordofConanBatch1_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98" y="0"/>
            <a:ext cx="73533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9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Robert McGinnis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77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NEW_MCGINNIS\you only live twice robert mcginnis altered artwork b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922"/>
            <a:ext cx="13003213" cy="76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64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nderson\Desktop\WORKSHOP_ARTE\HISTORIA DA ARTE\NEW_MCGINNIS\soundtrack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-1"/>
            <a:ext cx="9756776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9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17" y="2848008"/>
            <a:ext cx="5251578" cy="6578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1) </a:t>
            </a:r>
            <a:r>
              <a:rPr lang="en-US" sz="2000" b="1" dirty="0">
                <a:latin typeface="Cantarell Regular"/>
                <a:cs typeface="Cantarell Regular"/>
              </a:rPr>
              <a:t>A arte </a:t>
            </a:r>
            <a:r>
              <a:rPr lang="en-US" sz="2000" b="1" dirty="0" err="1">
                <a:latin typeface="Cantarell Regular"/>
                <a:cs typeface="Cantarell Regular"/>
              </a:rPr>
              <a:t>conta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uma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história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Dark ages da arte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old </a:t>
            </a:r>
            <a:r>
              <a:rPr lang="en-US" sz="2000" dirty="0" smtClean="0">
                <a:latin typeface="Cantarell Regular"/>
                <a:cs typeface="Cantarell Regular"/>
              </a:rPr>
              <a:t>version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Construindo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a casa (</a:t>
            </a:r>
            <a:r>
              <a:rPr lang="en-US" sz="2000" dirty="0" smtClean="0">
                <a:latin typeface="Cantarell Regular"/>
                <a:cs typeface="Cantarell Regular"/>
              </a:rPr>
              <a:t>Bauhaus)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new version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2) </a:t>
            </a:r>
            <a:r>
              <a:rPr lang="en-US" sz="2000" b="1" dirty="0" err="1" smtClean="0">
                <a:latin typeface="Cantarell Regular"/>
                <a:cs typeface="Cantarell Regular"/>
              </a:rPr>
              <a:t>Designinging</a:t>
            </a:r>
            <a:r>
              <a:rPr lang="en-US" sz="2000" b="1" dirty="0" smtClean="0">
                <a:latin typeface="Cantarell Regular"/>
                <a:cs typeface="Cantarell Regular"/>
              </a:rPr>
              <a:t>?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Cultura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bom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gosto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Senta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que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lá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vem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história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Arte x </a:t>
            </a:r>
            <a:r>
              <a:rPr lang="en-US" sz="2000" dirty="0" err="1" smtClean="0">
                <a:latin typeface="Cantarell Regular"/>
                <a:cs typeface="Cantarell Regular"/>
              </a:rPr>
              <a:t>funcionabilidade</a:t>
            </a:r>
            <a:r>
              <a:rPr lang="en-US" sz="2000" dirty="0" smtClean="0">
                <a:latin typeface="Cantarell Regular"/>
                <a:cs typeface="Cantarell Regular"/>
              </a:rPr>
              <a:t> x </a:t>
            </a:r>
            <a:r>
              <a:rPr lang="en-US" sz="2000" dirty="0" err="1" smtClean="0">
                <a:latin typeface="Cantarell Regular"/>
                <a:cs typeface="Cantarell Regular"/>
              </a:rPr>
              <a:t>velocidade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Ruido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na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comunicação</a:t>
            </a:r>
            <a:r>
              <a:rPr lang="en-US" sz="2000" dirty="0"/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Simplicidade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</a:t>
            </a:r>
            <a:r>
              <a:rPr lang="en-US" sz="2000" dirty="0">
                <a:latin typeface="Cantarell Regular"/>
                <a:cs typeface="Cantarell Regular"/>
              </a:rPr>
              <a:t>,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Simplório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não</a:t>
            </a:r>
            <a:r>
              <a:rPr lang="en-US" sz="2000" dirty="0" smtClean="0">
                <a:latin typeface="Cantarell Regular"/>
                <a:cs typeface="Cantarell Regular"/>
              </a:rPr>
              <a:t>!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3915" y="2780085"/>
            <a:ext cx="6399303" cy="7527057"/>
          </a:xfrm>
          <a:prstGeom prst="rect">
            <a:avLst/>
          </a:prstGeom>
        </p:spPr>
        <p:txBody>
          <a:bodyPr vert="horz" lIns="129990" tIns="64995" rIns="129990" bIns="64995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3) </a:t>
            </a:r>
            <a:r>
              <a:rPr lang="en-US" sz="2000" b="1" dirty="0" err="1">
                <a:latin typeface="Cantarell Regular"/>
                <a:cs typeface="Cantarell Regular"/>
              </a:rPr>
              <a:t>Desculpas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esfarrapadas</a:t>
            </a:r>
            <a:r>
              <a:rPr lang="en-US" sz="2000" b="1" dirty="0">
                <a:latin typeface="Cantarell Regular"/>
                <a:cs typeface="Cantarell Regular"/>
              </a:rPr>
              <a:t> e </a:t>
            </a:r>
            <a:r>
              <a:rPr lang="en-US" sz="2000" b="1" dirty="0" err="1" smtClean="0">
                <a:latin typeface="Cantarell Regular"/>
                <a:cs typeface="Cantarell Regular"/>
              </a:rPr>
              <a:t>dicas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Font!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Observação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e </a:t>
            </a:r>
            <a:r>
              <a:rPr lang="en-US" sz="2000" dirty="0" err="1" smtClean="0">
                <a:latin typeface="Cantarell Regular"/>
                <a:cs typeface="Cantarell Regular"/>
              </a:rPr>
              <a:t>exagero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Alinhando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desalinhando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Foco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fundo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Proximidade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Luz e </a:t>
            </a:r>
            <a:r>
              <a:rPr lang="en-US" sz="2000" dirty="0" err="1" smtClean="0">
                <a:latin typeface="Cantarell Regular"/>
                <a:cs typeface="Cantarell Regular"/>
              </a:rPr>
              <a:t>sombra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Cores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84099" y="508021"/>
            <a:ext cx="11719119" cy="162612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tarell Regular"/>
                <a:cs typeface="Cantarell Regular"/>
              </a:rPr>
              <a:t>index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38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erson\Desktop\WORKSHOP_ARTE\HISTORIA DA ARTE\NEW_MCGINNIS\968full-robert-mcginn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59" y="0"/>
            <a:ext cx="998987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1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Drew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Struzan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74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nderson\Desktop\WORKSHOP_ARTE\HISTORIA DA ARTE\NEW_STRUZAN\Back to the Future III by Drew Struza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41" y="0"/>
            <a:ext cx="7631871" cy="97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4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5503.1020.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42" y="0"/>
            <a:ext cx="6616258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1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nderson\Desktop\WORKSHOP_ARTE\HISTORIA DA ARTE\NEW_STRUZAN\goon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33" y="1"/>
            <a:ext cx="6461123" cy="98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8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Cultura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como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pincel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531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15904" y="1514900"/>
            <a:ext cx="10287309" cy="4995081"/>
          </a:xfrm>
        </p:spPr>
        <p:txBody>
          <a:bodyPr>
            <a:noAutofit/>
          </a:bodyPr>
          <a:lstStyle/>
          <a:p>
            <a:pPr algn="l"/>
            <a:r>
              <a:rPr lang="pt-BR" sz="2400" b="1" dirty="0" err="1">
                <a:solidFill>
                  <a:schemeClr val="bg1">
                    <a:lumMod val="50000"/>
                  </a:schemeClr>
                </a:solidFill>
              </a:rPr>
              <a:t>gos·to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 |ô| 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(latim 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gustus</a:t>
            </a: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, -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us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substantivo </a:t>
            </a:r>
            <a: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  <a:t>masculino</a:t>
            </a:r>
            <a:b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1. Sentido do paladar.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2. [Por extensão]  Sabor (inerente ao que se mete na boca.)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3. [Figurado]  Prazer, satisfação.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4. Inclinação, propensão.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5. Discernimento, critério.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6. Feitio, forma, estilo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Popular (pop)</a:t>
            </a:r>
          </a:p>
        </p:txBody>
      </p:sp>
      <p:pic>
        <p:nvPicPr>
          <p:cNvPr id="19458" name="Picture 2" descr="C:\Users\Anderson\Desktop\WORKSHOP_ARTE\HISTORIA DA ARTE\GOSTO\E_O_Tchan-Na_Selva-Fron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01" y="2061474"/>
            <a:ext cx="6737041" cy="673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5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Refinado</a:t>
            </a:r>
          </a:p>
        </p:txBody>
      </p:sp>
      <p:pic>
        <p:nvPicPr>
          <p:cNvPr id="20483" name="Picture 3" descr="C:\Users\Anderson\Desktop\WORKSHOP_ARTE\HISTORIA DA ARTE\GOSTO\DMCD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50" y="1815154"/>
            <a:ext cx="7921969" cy="700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77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 </a:t>
            </a:r>
            <a:r>
              <a:rPr lang="en-US" sz="2400" dirty="0" err="1" smtClean="0">
                <a:latin typeface="Cantarell Regular"/>
                <a:cs typeface="Cantarell Regular"/>
              </a:rPr>
              <a:t>cultura</a:t>
            </a:r>
            <a:r>
              <a:rPr lang="en-US" sz="2400" dirty="0" smtClean="0">
                <a:latin typeface="Cantarell Regular"/>
                <a:cs typeface="Cantarell Regular"/>
              </a:rPr>
              <a:t> é </a:t>
            </a:r>
            <a:r>
              <a:rPr lang="en-US" sz="2400" dirty="0" err="1" smtClean="0">
                <a:latin typeface="Cantarell Regular"/>
                <a:cs typeface="Cantarell Regular"/>
              </a:rPr>
              <a:t>uma</a:t>
            </a:r>
            <a:r>
              <a:rPr lang="en-US" sz="2400" dirty="0" smtClean="0">
                <a:latin typeface="Cantarell Regular"/>
                <a:cs typeface="Cantarell Regular"/>
              </a:rPr>
              <a:t> das </a:t>
            </a:r>
            <a:r>
              <a:rPr lang="en-US" sz="2400" dirty="0" err="1" smtClean="0">
                <a:latin typeface="Cantarell Regular"/>
                <a:cs typeface="Cantarell Regular"/>
              </a:rPr>
              <a:t>ferramentas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separar</a:t>
            </a:r>
            <a:r>
              <a:rPr lang="en-US" sz="2400" dirty="0" smtClean="0">
                <a:latin typeface="Cantarell Regular"/>
                <a:cs typeface="Cantarell Regular"/>
              </a:rPr>
              <a:t> o </a:t>
            </a:r>
            <a:r>
              <a:rPr lang="en-US" sz="2400" dirty="0" err="1" smtClean="0">
                <a:latin typeface="Cantarell Regular"/>
                <a:cs typeface="Cantarell Regular"/>
              </a:rPr>
              <a:t>bom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 do mal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42" name="Picture 2" descr="C:\Users\Anderson\Desktop\WORKSHOP_ARTE\HISTORIA DA ARTE\GOSTO\santaseriesguardagainstthroatscratch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4" y="0"/>
            <a:ext cx="7107380" cy="98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1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A arte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conta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uma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história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489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nderson\Desktop\WORKSHOP_ARTE\HISTORIA DA ARTE\GOSTO\o-VINTAGE-GUN-ADS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38" y="-1"/>
            <a:ext cx="7112675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Objetos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indiretos</a:t>
            </a:r>
            <a:r>
              <a:rPr lang="en-US" sz="2400" dirty="0" smtClean="0">
                <a:latin typeface="Cantarell Regular"/>
                <a:cs typeface="Cantarell Regular"/>
              </a:rPr>
              <a:t> a arte </a:t>
            </a:r>
            <a:r>
              <a:rPr lang="en-US" sz="2400" dirty="0" err="1" smtClean="0">
                <a:latin typeface="Cantarell Regular"/>
                <a:cs typeface="Cantarell Regular"/>
              </a:rPr>
              <a:t>como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gestos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roupas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esteriótipos</a:t>
            </a:r>
            <a:r>
              <a:rPr lang="en-US" sz="2400" dirty="0" smtClean="0">
                <a:latin typeface="Cantarell Regular"/>
                <a:cs typeface="Cantarell Regular"/>
              </a:rPr>
              <a:t> e </a:t>
            </a:r>
            <a:r>
              <a:rPr lang="en-US" sz="2400" dirty="0" err="1" smtClean="0">
                <a:latin typeface="Cantarell Regular"/>
                <a:cs typeface="Cantarell Regular"/>
              </a:rPr>
              <a:t>ideias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contribuiem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pender</a:t>
            </a:r>
            <a:r>
              <a:rPr lang="en-US" sz="2400" dirty="0" smtClean="0">
                <a:latin typeface="Cantarell Regular"/>
                <a:cs typeface="Cantarell Regular"/>
              </a:rPr>
              <a:t> a </a:t>
            </a:r>
            <a:r>
              <a:rPr lang="en-US" sz="2400" dirty="0" err="1" smtClean="0">
                <a:latin typeface="Cantarell Regular"/>
                <a:cs typeface="Cantarell Regular"/>
              </a:rPr>
              <a:t>balança</a:t>
            </a:r>
            <a:r>
              <a:rPr lang="en-US" sz="2400" dirty="0" smtClean="0">
                <a:latin typeface="Cantarell Regular"/>
                <a:cs typeface="Cantarell Regular"/>
              </a:rPr>
              <a:t> de um </a:t>
            </a:r>
            <a:r>
              <a:rPr lang="en-US" sz="2400" dirty="0" err="1" smtClean="0">
                <a:latin typeface="Cantarell Regular"/>
                <a:cs typeface="Cantarell Regular"/>
              </a:rPr>
              <a:t>lado</a:t>
            </a:r>
            <a:r>
              <a:rPr lang="en-US" sz="2400" dirty="0" smtClean="0">
                <a:latin typeface="Cantarell Regular"/>
                <a:cs typeface="Cantarell Regular"/>
              </a:rPr>
              <a:t> para outro.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592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 descr="C:\Users\Anderson\Desktop\WORKSHOP_ARTE\HISTORIA DA ARTE\GOSTO\perrier-melt-ad-campaig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3006164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32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nderson\Desktop\WORKSHOP_ARTE\HISTORIA DA ARTE\GOSTO\FreeGreatPicture.com-31857-pet-advertising-wallpap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343"/>
            <a:ext cx="13003213" cy="812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6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Anderson\Desktop\WORKSHOP_ARTE\HISTORIA DA ARTE\GOSTO\philips-transforming-healthcar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3009033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6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Direção de arte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Criar um história por intermédio da imagem.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3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PT" dirty="0" smtClean="0">
                <a:solidFill>
                  <a:schemeClr val="bg1">
                    <a:lumMod val="50000"/>
                  </a:schemeClr>
                </a:solidFill>
              </a:rPr>
              <a:t>Senta que lá vem história:</a:t>
            </a:r>
          </a:p>
          <a:p>
            <a:pPr marL="0" indent="0" algn="ctr">
              <a:buNone/>
            </a:pPr>
            <a:r>
              <a:rPr lang="pt-PT" sz="11500" b="1" dirty="0" smtClean="0">
                <a:solidFill>
                  <a:schemeClr val="bg1">
                    <a:lumMod val="50000"/>
                  </a:schemeClr>
                </a:solidFill>
              </a:rPr>
              <a:t>Storytelling</a:t>
            </a:r>
            <a:endParaRPr lang="pt-PT" sz="115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nderson\Desktop\WORKSHOP_ARTE\HISTORIA DA ARTE\GOSTO\Epiphany-Book-Cover-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68" y="341194"/>
            <a:ext cx="6051338" cy="90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9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nderson\Desktop\WORKSHOP_ARTE\HISTORIA DA ARTE\GOSTO\book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236" y="900751"/>
            <a:ext cx="6042855" cy="79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0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nderson\Desktop\WORKSHOP_ARTE\HISTORIA DA ARTE\GOSTO\BookCover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7" y="757104"/>
            <a:ext cx="11918038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nderson\Desktop\WORKSHOP_ARTE\HISTORIA DA ARTE\GOSTO\the-teleportation-accident-cover-ar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88" y="461311"/>
            <a:ext cx="5562191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26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C:\Users\Anderson\Desktop\WORKSHOP_ARTE\HISTORIA DA ARTE\Algerien_5_0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3018308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2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Users\Anderson\Desktop\WORKSHOP_ARTE\HISTORIA DA ARTE\GOSTO\BookCoverTemplate16x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70" y="1111177"/>
            <a:ext cx="10173204" cy="74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5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Anderson\Desktop\WORKSHOP_ARTE\HISTORIA DA ARTE\GOSTO\final-book-cove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5" y="444793"/>
            <a:ext cx="5845939" cy="88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7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nderson\Desktop\WORKSHOP_ARTE\HISTORIA DA ARTE\SIMPLES\Grigly vCard -- Ho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35"/>
          <a:stretch/>
        </p:blipFill>
        <p:spPr bwMode="auto">
          <a:xfrm>
            <a:off x="-26867" y="1528550"/>
            <a:ext cx="13030079" cy="66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2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nderson\Desktop\WORKSHOP_ARTE\HISTORIA DA ARTE\GOSTO\2_emai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58459"/>
          <a:stretch/>
        </p:blipFill>
        <p:spPr bwMode="auto">
          <a:xfrm>
            <a:off x="799934" y="0"/>
            <a:ext cx="11430001" cy="9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5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582646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Arte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funcional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/>
            </a:r>
            <a:b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Arte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funcionabilidade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velocidade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626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O Design e a </a:t>
            </a:r>
            <a:r>
              <a:rPr lang="en-US" sz="2400" dirty="0" err="1" smtClean="0">
                <a:latin typeface="Cantarell Regular"/>
                <a:cs typeface="Cantarell Regular"/>
              </a:rPr>
              <a:t>Direção</a:t>
            </a:r>
            <a:r>
              <a:rPr lang="en-US" sz="2400" dirty="0" smtClean="0">
                <a:latin typeface="Cantarell Regular"/>
                <a:cs typeface="Cantarell Regular"/>
              </a:rPr>
              <a:t> de</a:t>
            </a: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Arte </a:t>
            </a:r>
            <a:r>
              <a:rPr lang="en-US" sz="2400" dirty="0" err="1" smtClean="0">
                <a:latin typeface="Cantarell Regular"/>
                <a:cs typeface="Cantarell Regular"/>
              </a:rPr>
              <a:t>partem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sempre</a:t>
            </a:r>
            <a:r>
              <a:rPr lang="en-US" sz="2400" dirty="0" smtClean="0">
                <a:latin typeface="Cantarell Regular"/>
                <a:cs typeface="Cantarell Regular"/>
              </a:rPr>
              <a:t> de um principio: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Qual</a:t>
            </a:r>
            <a:r>
              <a:rPr lang="en-US" sz="2400" dirty="0" smtClean="0">
                <a:latin typeface="Cantarell Regular"/>
                <a:cs typeface="Cantarell Regular"/>
              </a:rPr>
              <a:t> é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esta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informação</a:t>
            </a:r>
            <a:r>
              <a:rPr lang="en-US" sz="2400" dirty="0" smtClean="0">
                <a:latin typeface="Cantarell Regular"/>
                <a:cs typeface="Cantarell Regular"/>
              </a:rPr>
              <a:t>? 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Dai a </a:t>
            </a:r>
            <a:r>
              <a:rPr lang="en-US" sz="2400" dirty="0" err="1" smtClean="0">
                <a:latin typeface="Cantarell Regular"/>
                <a:cs typeface="Cantarell Regular"/>
              </a:rPr>
              <a:t>importância</a:t>
            </a:r>
            <a:r>
              <a:rPr lang="en-US" sz="2400" dirty="0" smtClean="0">
                <a:latin typeface="Cantarell Regular"/>
                <a:cs typeface="Cantarell Regular"/>
              </a:rPr>
              <a:t> do</a:t>
            </a:r>
          </a:p>
          <a:p>
            <a:pPr marL="0" indent="0">
              <a:buNone/>
            </a:pPr>
            <a:r>
              <a:rPr lang="en-US" sz="5400" b="1" dirty="0" smtClean="0">
                <a:latin typeface="Cantarell Regular"/>
                <a:cs typeface="Cantarell Regular"/>
              </a:rPr>
              <a:t>BRIEFING!</a:t>
            </a:r>
            <a:endParaRPr lang="en-US" sz="54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6386" name="Picture 2" descr="C:\Users\Anderson\Desktop\WORKSHOP_ARTE\HISTORIA DA ARTE\GOSTO\Innocent-Crimes-Book-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55" y="548391"/>
            <a:ext cx="6128249" cy="86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4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Anderson\Desktop\WORKSHOP_ARTE\HISTORIA DA ARTE\GOSTO\5194c51ce51c2262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6979"/>
            <a:ext cx="13003213" cy="81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5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nderson\Desktop\WORKSHOP_ARTE\HISTORIA DA ARTE\GOSTO\annlyn-magazine-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0" t="2614" r="12973" b="2920"/>
          <a:stretch/>
        </p:blipFill>
        <p:spPr bwMode="auto">
          <a:xfrm>
            <a:off x="3312000" y="252000"/>
            <a:ext cx="6948000" cy="9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0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RUIDO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não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serve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para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nada,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só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atrapalha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90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úncio debutan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94" y="0"/>
            <a:ext cx="8927449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erson\Desktop\WORKSHOP_ARTE\HISTORIA DA ARTE\roman-art-2-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"/>
            <a:ext cx="13000660" cy="97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97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uncio-som-maior-2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7" y="0"/>
            <a:ext cx="777432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57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uncio_nei_extech_dup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98201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22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13209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Simplicidade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, </a:t>
            </a:r>
            <a:r>
              <a:rPr lang="en-US" sz="6600" dirty="0" err="1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simplório</a:t>
            </a: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não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!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046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nderson\Desktop\WORKSHOP_ARTE\HISTORIA DA ARTE\GOSTO\6a00e008cf8b5c88340120a570a854970b-800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21" y="-1"/>
            <a:ext cx="6983981" cy="979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6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nderson\Desktop\WORKSHOP_ARTE\HISTORIA DA ARTE\GOSTO\duas-rodas-institucional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42543" cy="96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5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nderson\Desktop\WORKSHOP_ARTE\HISTORIA DA ARTE\GOSTO\pringlespe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59"/>
            <a:ext cx="12990818" cy="95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5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nderson\Desktop\WORKSHOP_ARTE\HISTORIA DA ARTE\GOSTO\wwf-sass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84" y="-2"/>
            <a:ext cx="689682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nderson\Desktop\WORKSHOP_ARTE\HISTORIA DA ARTE\SIMPLES\creative-advertisement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8489"/>
            <a:ext cx="13003213" cy="87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0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nderson\Desktop\WORKSHOP_ARTE\HISTORIA DA ARTE\GOSTO\ge-institucional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903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43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2-09 at 3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1"/>
          <a:stretch/>
        </p:blipFill>
        <p:spPr>
          <a:xfrm>
            <a:off x="0" y="381024"/>
            <a:ext cx="13003213" cy="87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GOSTO\668774main_pioneer_pla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3578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9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09 at 3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5" y="0"/>
            <a:ext cx="879244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2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err="1" smtClean="0">
                <a:solidFill>
                  <a:schemeClr val="bg1">
                    <a:lumMod val="50000"/>
                  </a:schemeClr>
                </a:solidFill>
              </a:rPr>
              <a:t>Descupas</a:t>
            </a: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 esfarrapadas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 dicas para melhorar a “arte”.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47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Observação e exagero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verdade é diferente da realidade.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99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anj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84"/>
            <a:ext cx="13043290" cy="8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7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-and-almond-srping-cake-hero-58d07750-0952-47eb-bc41-a1ef9b81c01a-0-472x3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89" y="1594672"/>
            <a:ext cx="9432731" cy="61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27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cdonalds-bigmac-1600x1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1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9-09-31-mcd-bigmac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9" y="1538221"/>
            <a:ext cx="9877644" cy="65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7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12"/>
            <a:ext cx="13010708" cy="86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335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FONT!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Cada “tipo de letra” fala algo...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Me </a:t>
            </a:r>
            <a:r>
              <a:rPr lang="en-US" sz="2400" dirty="0" err="1" smtClean="0">
                <a:latin typeface="Calibri"/>
                <a:cs typeface="Calibri"/>
              </a:rPr>
              <a:t>chamo</a:t>
            </a:r>
            <a:r>
              <a:rPr lang="en-US" sz="2400" dirty="0" smtClean="0">
                <a:latin typeface="Calibri"/>
                <a:cs typeface="Calibri"/>
              </a:rPr>
              <a:t> Times New Roman, </a:t>
            </a:r>
            <a:r>
              <a:rPr lang="en-US" sz="2400" dirty="0" err="1" smtClean="0">
                <a:latin typeface="Calibri"/>
                <a:cs typeface="Calibri"/>
              </a:rPr>
              <a:t>nasci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1931 no </a:t>
            </a:r>
            <a:r>
              <a:rPr lang="en-US" sz="2400" dirty="0" err="1" smtClean="0">
                <a:latin typeface="Calibri"/>
                <a:cs typeface="Calibri"/>
              </a:rPr>
              <a:t>Jornal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Londrino</a:t>
            </a:r>
            <a:r>
              <a:rPr lang="en-US" sz="2400" dirty="0" smtClean="0">
                <a:latin typeface="Calibri"/>
                <a:cs typeface="Calibri"/>
              </a:rPr>
              <a:t> “Times of London”.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formal, </a:t>
            </a:r>
            <a:r>
              <a:rPr lang="en-US" sz="2400" dirty="0" err="1" smtClean="0">
                <a:latin typeface="Calibri"/>
                <a:cs typeface="Calibri"/>
              </a:rPr>
              <a:t>elegante</a:t>
            </a:r>
            <a:r>
              <a:rPr lang="en-US" sz="2400" dirty="0" smtClean="0">
                <a:latin typeface="Calibri"/>
                <a:cs typeface="Calibri"/>
              </a:rPr>
              <a:t> e com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leitura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dificil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pequenos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formatos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Sempre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convidado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estar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artes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precisam</a:t>
            </a:r>
            <a:r>
              <a:rPr lang="en-US" sz="2400" dirty="0" smtClean="0">
                <a:latin typeface="Calibri"/>
                <a:cs typeface="Calibri"/>
              </a:rPr>
              <a:t> de um </a:t>
            </a:r>
            <a:r>
              <a:rPr lang="en-US" sz="2400" dirty="0" err="1" smtClean="0">
                <a:latin typeface="Calibri"/>
                <a:cs typeface="Calibri"/>
              </a:rPr>
              <a:t>apelo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histórico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erudito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6" name="Picture 5" descr="TIM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Leonardo di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Ser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Piero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Da Vinci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8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Meu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nome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é</a:t>
            </a:r>
            <a:r>
              <a:rPr lang="en-US" sz="2400" dirty="0" smtClean="0">
                <a:latin typeface="Calibri"/>
                <a:cs typeface="Calibri"/>
              </a:rPr>
              <a:t> Arial.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Não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tenho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serifa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por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isso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San-Serif.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moderna</a:t>
            </a:r>
            <a:r>
              <a:rPr lang="en-US" sz="2400" dirty="0" smtClean="0">
                <a:latin typeface="Calibri"/>
                <a:cs typeface="Calibri"/>
              </a:rPr>
              <a:t>, simples e </a:t>
            </a:r>
            <a:r>
              <a:rPr lang="en-US" sz="2400" dirty="0" err="1" smtClean="0">
                <a:latin typeface="Calibri"/>
                <a:cs typeface="Calibri"/>
              </a:rPr>
              <a:t>fácil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ler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Estou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toda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contemporânea</a:t>
            </a:r>
            <a:r>
              <a:rPr lang="en-US" sz="2400" dirty="0" smtClean="0">
                <a:latin typeface="Calibri"/>
                <a:cs typeface="Calibri"/>
              </a:rPr>
              <a:t>. Simples e </a:t>
            </a:r>
            <a:r>
              <a:rPr lang="en-US" sz="2400" dirty="0" err="1" smtClean="0">
                <a:latin typeface="Calibri"/>
                <a:cs typeface="Calibri"/>
              </a:rPr>
              <a:t>direta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passo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recado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com </a:t>
            </a:r>
            <a:r>
              <a:rPr lang="en-US" sz="2400" dirty="0" err="1" smtClean="0">
                <a:latin typeface="Calibri"/>
                <a:cs typeface="Calibri"/>
              </a:rPr>
              <a:t>pouco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ruido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a nova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do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ar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683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Semi-</a:t>
            </a:r>
            <a:r>
              <a:rPr lang="en-US" sz="2400" dirty="0" err="1" smtClean="0">
                <a:latin typeface="Calibri"/>
                <a:cs typeface="Calibri"/>
              </a:rPr>
              <a:t>Serifada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mescla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dois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estilos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Fui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dos </a:t>
            </a:r>
            <a:r>
              <a:rPr lang="en-US" sz="2400" dirty="0" err="1" smtClean="0">
                <a:latin typeface="Calibri"/>
                <a:cs typeface="Calibri"/>
              </a:rPr>
              <a:t>anos</a:t>
            </a:r>
            <a:r>
              <a:rPr lang="en-US" sz="2400" dirty="0" smtClean="0">
                <a:latin typeface="Calibri"/>
                <a:cs typeface="Calibri"/>
              </a:rPr>
              <a:t> 50 e 60. </a:t>
            </a:r>
            <a:r>
              <a:rPr lang="en-US" sz="2400" dirty="0" err="1" smtClean="0">
                <a:latin typeface="Calibri"/>
                <a:cs typeface="Calibri"/>
              </a:rPr>
              <a:t>Hoje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me </a:t>
            </a:r>
            <a:r>
              <a:rPr lang="en-US" sz="2400" dirty="0" err="1" smtClean="0">
                <a:latin typeface="Calibri"/>
                <a:cs typeface="Calibri"/>
              </a:rPr>
              <a:t>afirmar</a:t>
            </a:r>
            <a:r>
              <a:rPr lang="en-US" sz="2400" dirty="0" smtClean="0">
                <a:latin typeface="Calibri"/>
                <a:cs typeface="Calibri"/>
              </a:rPr>
              <a:t> vintage.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SEMISERIFAD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894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você</a:t>
            </a:r>
            <a:r>
              <a:rPr lang="en-US" sz="2400" dirty="0" smtClean="0">
                <a:latin typeface="Calibri"/>
                <a:cs typeface="Calibri"/>
              </a:rPr>
              <a:t>!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menos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você</a:t>
            </a:r>
            <a:r>
              <a:rPr lang="en-US" sz="2400" dirty="0" smtClean="0">
                <a:latin typeface="Calibri"/>
                <a:cs typeface="Calibri"/>
              </a:rPr>
              <a:t>. Com </a:t>
            </a:r>
            <a:r>
              <a:rPr lang="en-US" sz="2400" dirty="0" err="1" smtClean="0">
                <a:latin typeface="Calibri"/>
                <a:cs typeface="Calibri"/>
              </a:rPr>
              <a:t>essa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a </a:t>
            </a:r>
            <a:r>
              <a:rPr lang="en-US" sz="2400" dirty="0" err="1" smtClean="0">
                <a:latin typeface="Calibri"/>
                <a:cs typeface="Calibri"/>
              </a:rPr>
              <a:t>mão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fontes</a:t>
            </a:r>
            <a:r>
              <a:rPr lang="en-US" sz="2400" dirty="0" smtClean="0">
                <a:latin typeface="Calibri"/>
                <a:cs typeface="Calibri"/>
              </a:rPr>
              <a:t> Script, </a:t>
            </a:r>
            <a:r>
              <a:rPr lang="en-US" sz="2400" dirty="0" err="1" smtClean="0">
                <a:latin typeface="Calibri"/>
                <a:cs typeface="Calibri"/>
              </a:rPr>
              <a:t>como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servem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criar</a:t>
            </a:r>
            <a:r>
              <a:rPr lang="en-US" sz="2400" dirty="0" smtClean="0">
                <a:latin typeface="Calibri"/>
                <a:cs typeface="Calibri"/>
              </a:rPr>
              <a:t> um </a:t>
            </a:r>
            <a:r>
              <a:rPr lang="en-US" sz="2400" dirty="0" err="1" smtClean="0">
                <a:latin typeface="Calibri"/>
                <a:cs typeface="Calibri"/>
              </a:rPr>
              <a:t>ar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informalidade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imitando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strike="sngStrike" dirty="0" smtClean="0">
                <a:latin typeface="Calibri"/>
                <a:cs typeface="Calibri"/>
              </a:rPr>
              <a:t>o </a:t>
            </a:r>
            <a:r>
              <a:rPr lang="en-US" sz="2400" strike="sngStrike" dirty="0" err="1" smtClean="0">
                <a:latin typeface="Calibri"/>
                <a:cs typeface="Calibri"/>
              </a:rPr>
              <a:t>garrancho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estilo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pessoa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qualquer</a:t>
            </a:r>
            <a:r>
              <a:rPr lang="en-US" sz="2400" dirty="0">
                <a:latin typeface="Calibri"/>
                <a:cs typeface="Calibri"/>
              </a:rPr>
              <a:t>.</a:t>
            </a:r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89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Como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Caligrafica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 e </a:t>
            </a:r>
            <a:r>
              <a:rPr lang="en-US" sz="2400" dirty="0" err="1" smtClean="0">
                <a:latin typeface="Calibri"/>
                <a:cs typeface="Calibri"/>
              </a:rPr>
              <a:t>requintada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utilizada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comunicações</a:t>
            </a:r>
            <a:r>
              <a:rPr lang="en-US" sz="2400" dirty="0" smtClean="0">
                <a:latin typeface="Calibri"/>
                <a:cs typeface="Calibri"/>
              </a:rPr>
              <a:t> de gala.</a:t>
            </a:r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DANC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735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Dingbats.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DIGB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2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6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vibu_The_Lord_Of_The_Rings_ibelieveinad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48" y="0"/>
            <a:ext cx="6896820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434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Alinhar e desalinhar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ordem e o caos da comunicação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161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ou-had-one-job-646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83" y="762056"/>
            <a:ext cx="7747000" cy="77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67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n-eating_novdec-20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30" y="127009"/>
            <a:ext cx="7521120" cy="94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904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ean-eating_novdec-2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2" y="-1"/>
            <a:ext cx="7861456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40" y="0"/>
            <a:ext cx="5954808" cy="9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mesTM-1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06" y="0"/>
            <a:ext cx="744074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7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upo-po-de-acucar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13" y="1058410"/>
            <a:ext cx="1016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10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mestm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31" y="0"/>
            <a:ext cx="7457408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77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FOCO / FUNDO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ambém conhecido como contraste.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26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08" y="2074483"/>
            <a:ext cx="10985416" cy="58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946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6" y="1379493"/>
            <a:ext cx="9992341" cy="68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93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1" y="677381"/>
            <a:ext cx="11142338" cy="824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84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1" y="677382"/>
            <a:ext cx="13042176" cy="843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015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PROXIMIDADE</a:t>
            </a: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Os iguas se atraem, o diferentes també...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udo depende...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825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versocial_creative-ads-for-stihl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728"/>
            <a:ext cx="13003213" cy="85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33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1981</TotalTime>
  <Words>448</Words>
  <Application>Microsoft Macintosh PowerPoint</Application>
  <PresentationFormat>Custom</PresentationFormat>
  <Paragraphs>90</Paragraphs>
  <Slides>112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PowerPoint Presentation</vt:lpstr>
      <vt:lpstr>PowerPoint Presentation</vt:lpstr>
      <vt:lpstr>index</vt:lpstr>
      <vt:lpstr>A arte conta uma história</vt:lpstr>
      <vt:lpstr>PowerPoint Presentation</vt:lpstr>
      <vt:lpstr>PowerPoint Presentation</vt:lpstr>
      <vt:lpstr>PowerPoint Presentation</vt:lpstr>
      <vt:lpstr>Leonardo di Ser Piero Da Vinci</vt:lpstr>
      <vt:lpstr>PowerPoint Presentation</vt:lpstr>
      <vt:lpstr>PowerPoint Presentation</vt:lpstr>
      <vt:lpstr>PowerPoint Presentation</vt:lpstr>
      <vt:lpstr>René Françóis Ghislain Magritte</vt:lpstr>
      <vt:lpstr>PowerPoint Presentation</vt:lpstr>
      <vt:lpstr>PowerPoint Presentation</vt:lpstr>
      <vt:lpstr>PowerPoint Presentation</vt:lpstr>
      <vt:lpstr>Henri de Toulose-Lautrec</vt:lpstr>
      <vt:lpstr>PowerPoint Presentation</vt:lpstr>
      <vt:lpstr>PowerPoint Presentation</vt:lpstr>
      <vt:lpstr>PowerPoint Presentation</vt:lpstr>
      <vt:lpstr>Bauhaus</vt:lpstr>
      <vt:lpstr>PowerPoint Presentation</vt:lpstr>
      <vt:lpstr>PowerPoint Presentation</vt:lpstr>
      <vt:lpstr>Boris Vallejo</vt:lpstr>
      <vt:lpstr>PowerPoint Presentation</vt:lpstr>
      <vt:lpstr>PowerPoint Presentation</vt:lpstr>
      <vt:lpstr>PowerPoint Presentation</vt:lpstr>
      <vt:lpstr>Robert McGinnis</vt:lpstr>
      <vt:lpstr>PowerPoint Presentation</vt:lpstr>
      <vt:lpstr>PowerPoint Presentation</vt:lpstr>
      <vt:lpstr>PowerPoint Presentation</vt:lpstr>
      <vt:lpstr>Drew Struzan</vt:lpstr>
      <vt:lpstr>PowerPoint Presentation</vt:lpstr>
      <vt:lpstr>PowerPoint Presentation</vt:lpstr>
      <vt:lpstr>PowerPoint Presentation</vt:lpstr>
      <vt:lpstr>Cultura como pincel</vt:lpstr>
      <vt:lpstr>gos·to |ô|  (latim gustus, -us) substantivo masculino  1. Sentido do paladar. 2. [Por extensão]  Sabor (inerente ao que se mete na boca.) 3. [Figurado]  Prazer, satisfação. 4. Inclinação, propensão. 5. Discernimento, critério. 6. Feitio, forma, estilo.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Arte funcional Arte x funcionabilidade x velocidade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Simplicidade sim, simplório não!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Magri</dc:creator>
  <cp:lastModifiedBy>Anderson Magri</cp:lastModifiedBy>
  <cp:revision>90</cp:revision>
  <dcterms:created xsi:type="dcterms:W3CDTF">2013-10-25T16:52:59Z</dcterms:created>
  <dcterms:modified xsi:type="dcterms:W3CDTF">2013-12-11T16:21:55Z</dcterms:modified>
</cp:coreProperties>
</file>